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2"/>
  </p:notesMasterIdLst>
  <p:sldIdLst>
    <p:sldId id="257" r:id="rId2"/>
    <p:sldId id="258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F067-3622-49FC-A152-39CA972E43A0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8F92-FFAB-4C3B-8681-D438BCC77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58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6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A5C74-F6ED-4D41-B684-017FFD32890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06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5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18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0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6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56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175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64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81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93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291051" y="893379"/>
            <a:ext cx="0" cy="564751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6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I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1" y="0"/>
            <a:ext cx="12192000" cy="910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81"/>
          </a:p>
        </p:txBody>
      </p:sp>
      <p:sp>
        <p:nvSpPr>
          <p:cNvPr id="8" name="7 Rectángulo"/>
          <p:cNvSpPr/>
          <p:nvPr userDrawn="1"/>
        </p:nvSpPr>
        <p:spPr>
          <a:xfrm>
            <a:off x="4" y="6558369"/>
            <a:ext cx="12192000" cy="299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81"/>
          </a:p>
        </p:txBody>
      </p:sp>
      <p:cxnSp>
        <p:nvCxnSpPr>
          <p:cNvPr id="4" name="3 Conector recto"/>
          <p:cNvCxnSpPr/>
          <p:nvPr userDrawn="1"/>
        </p:nvCxnSpPr>
        <p:spPr>
          <a:xfrm>
            <a:off x="7291051" y="893379"/>
            <a:ext cx="0" cy="564751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 userDrawn="1"/>
        </p:nvSpPr>
        <p:spPr>
          <a:xfrm>
            <a:off x="6025971" y="1123890"/>
            <a:ext cx="7172413" cy="978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Zona reservada para Recursos gráficos y/o </a:t>
            </a:r>
          </a:p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contenidos teóricos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2352990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1" y="-50500"/>
            <a:ext cx="12192000" cy="910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2881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4" y="6558369"/>
            <a:ext cx="12192000" cy="299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81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335359" y="317103"/>
            <a:ext cx="44164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20" b="1" dirty="0">
                <a:solidFill>
                  <a:srgbClr val="FFC000"/>
                </a:solidFill>
              </a:rPr>
              <a:t>OBJETIVOS</a:t>
            </a: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291051" y="893379"/>
            <a:ext cx="0" cy="564751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090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1" y="-50500"/>
            <a:ext cx="12192000" cy="910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2881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4" y="6558369"/>
            <a:ext cx="12192000" cy="299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81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335359" y="317103"/>
            <a:ext cx="44164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20" b="1" dirty="0">
                <a:solidFill>
                  <a:srgbClr val="FFC000"/>
                </a:solidFill>
              </a:rPr>
              <a:t>INTRODUCCIÓN</a:t>
            </a: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291051" y="893379"/>
            <a:ext cx="0" cy="564751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 userDrawn="1"/>
        </p:nvSpPr>
        <p:spPr>
          <a:xfrm>
            <a:off x="6025971" y="1123890"/>
            <a:ext cx="7172413" cy="978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Zona reservada para Recursos gráficos y/o </a:t>
            </a:r>
          </a:p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contenidos teóricos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154818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1" y="-50500"/>
            <a:ext cx="12192000" cy="910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2881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4" y="6558369"/>
            <a:ext cx="12192000" cy="299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81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335359" y="317103"/>
            <a:ext cx="44164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20" b="1" dirty="0">
                <a:solidFill>
                  <a:srgbClr val="FFC000"/>
                </a:solidFill>
              </a:rPr>
              <a:t>RESUMEN</a:t>
            </a: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291051" y="893379"/>
            <a:ext cx="0" cy="564751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 userDrawn="1"/>
        </p:nvSpPr>
        <p:spPr>
          <a:xfrm>
            <a:off x="6025971" y="1123890"/>
            <a:ext cx="7172413" cy="978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Zona reservada para Recursos gráficos y/o </a:t>
            </a:r>
          </a:p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contenidos teóricos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1424560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BIBLI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1" y="-50500"/>
            <a:ext cx="12192000" cy="910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2881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4" y="6558369"/>
            <a:ext cx="12192000" cy="299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81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335359" y="317103"/>
            <a:ext cx="44164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20" b="1" dirty="0">
                <a:solidFill>
                  <a:srgbClr val="FFC000"/>
                </a:solidFill>
              </a:rPr>
              <a:t>BIBLIOGRAFÍA</a:t>
            </a: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291051" y="893379"/>
            <a:ext cx="0" cy="564751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 userDrawn="1"/>
        </p:nvSpPr>
        <p:spPr>
          <a:xfrm>
            <a:off x="6025971" y="1123890"/>
            <a:ext cx="7172413" cy="978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Zona reservada para Recursos gráficos y/o </a:t>
            </a:r>
          </a:p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contenidos teóricos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234000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EVALU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1" y="0"/>
            <a:ext cx="12192000" cy="910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81"/>
          </a:p>
        </p:txBody>
      </p:sp>
      <p:sp>
        <p:nvSpPr>
          <p:cNvPr id="8" name="7 Rectángulo"/>
          <p:cNvSpPr/>
          <p:nvPr userDrawn="1"/>
        </p:nvSpPr>
        <p:spPr>
          <a:xfrm>
            <a:off x="4" y="6558369"/>
            <a:ext cx="12192000" cy="299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81"/>
          </a:p>
        </p:txBody>
      </p:sp>
      <p:sp>
        <p:nvSpPr>
          <p:cNvPr id="4" name="3 CuadroTexto"/>
          <p:cNvSpPr txBox="1"/>
          <p:nvPr userDrawn="1"/>
        </p:nvSpPr>
        <p:spPr>
          <a:xfrm>
            <a:off x="335359" y="317101"/>
            <a:ext cx="44164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20" b="1" dirty="0">
                <a:solidFill>
                  <a:srgbClr val="FFC000"/>
                </a:solidFill>
              </a:rPr>
              <a:t>AUTOEVALUACIÓN</a:t>
            </a: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7291051" y="893379"/>
            <a:ext cx="0" cy="564751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 userDrawn="1"/>
        </p:nvSpPr>
        <p:spPr>
          <a:xfrm>
            <a:off x="6025971" y="1123890"/>
            <a:ext cx="7172413" cy="978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Zona reservada para Recursos gráficos y/o </a:t>
            </a:r>
          </a:p>
          <a:p>
            <a:pPr algn="ctr"/>
            <a:r>
              <a:rPr lang="es-ES" sz="2881" dirty="0">
                <a:solidFill>
                  <a:schemeClr val="bg1">
                    <a:lumMod val="65000"/>
                  </a:schemeClr>
                </a:solidFill>
              </a:rPr>
              <a:t>contenidos teóricos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119900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46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06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95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4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9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17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50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EFC8E-238E-4D24-BCB5-8D0F5D898016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D10745-A2AC-4BDE-AA23-46A5022186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9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662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quiz.kaplaninternational.com/quiz/English%20Level%20Test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cambridgeinstitute.net/es/tests-de-nivel-espanol/test-nivel-ingl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learnenglish.britishcouncil.org/en/content" TargetMode="External"/><Relationship Id="rId11" Type="http://schemas.microsoft.com/office/2007/relationships/hdphoto" Target="../media/hdphoto2.wdp"/><Relationship Id="rId5" Type="http://schemas.openxmlformats.org/officeDocument/2006/relationships/hyperlink" Target="https://www.infoidiomas.com/tests-de-nivel/test-de-ingles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cambridgeenglish.org/test-your-english/" TargetMode="External"/><Relationship Id="rId9" Type="http://schemas.openxmlformats.org/officeDocument/2006/relationships/hyperlink" Target="http://grupovaughan.com/english_te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cat.happyjar.com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theoatmeal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smbc-comics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archive.org/details/EnglishGradedReadersMegaCollection15.2.2012.part01" TargetMode="External"/><Relationship Id="rId10" Type="http://schemas.openxmlformats.org/officeDocument/2006/relationships/hyperlink" Target="http://www.lunarbaboon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scarygoround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esl-lab.com/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lyricstraining.com/" TargetMode="External"/><Relationship Id="rId11" Type="http://schemas.openxmlformats.org/officeDocument/2006/relationships/hyperlink" Target="http://www.pronunciandoeningles.com/" TargetMode="External"/><Relationship Id="rId5" Type="http://schemas.openxmlformats.org/officeDocument/2006/relationships/hyperlink" Target="http://teacherluke.co.uk/" TargetMode="External"/><Relationship Id="rId10" Type="http://schemas.openxmlformats.org/officeDocument/2006/relationships/hyperlink" Target="https://www.infoidiomas.com/blog/8241/bares-de-intercambio-de-idiomas/" TargetMode="External"/><Relationship Id="rId4" Type="http://schemas.openxmlformats.org/officeDocument/2006/relationships/hyperlink" Target="http://www.elllo.org/" TargetMode="External"/><Relationship Id="rId9" Type="http://schemas.openxmlformats.org/officeDocument/2006/relationships/hyperlink" Target="https://www.yentelman.com/10-trabalenguas-ingles-mejorar-speakin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qaRc8GvH_eJ1U53DoQMgzQ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youtube.com/channel/UCoyPB-9XMWwOPJNKUbe6Gq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user/KaraokeOnVEVO" TargetMode="External"/><Relationship Id="rId5" Type="http://schemas.openxmlformats.org/officeDocument/2006/relationships/hyperlink" Target="https://www.youtube.com/channel/UCPhsF4E-vChQBEF4Zl9hvqw" TargetMode="External"/><Relationship Id="rId10" Type="http://schemas.microsoft.com/office/2007/relationships/hdphoto" Target="../media/hdphoto4.wdp"/><Relationship Id="rId4" Type="http://schemas.openxmlformats.org/officeDocument/2006/relationships/hyperlink" Target="https://www.youtube.com/channel/UCbqcG1rdt9LMwOJN4PyGTKg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entelman.com/category/writing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ssayinfo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lklivingston.tripod.com/essay/index.html" TargetMode="External"/><Relationship Id="rId5" Type="http://schemas.openxmlformats.org/officeDocument/2006/relationships/hyperlink" Target="https://www.yentelman.com/penfriends-amigo-americano/" TargetMode="External"/><Relationship Id="rId10" Type="http://schemas.microsoft.com/office/2007/relationships/hdphoto" Target="../media/hdphoto5.wdp"/><Relationship Id="rId4" Type="http://schemas.openxmlformats.org/officeDocument/2006/relationships/hyperlink" Target="https://www.yentelman.com/30-acronimos-de-reddit-habituales/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hyperlink" Target="https://www.yentelman.com/5-consejos-para-ir-erasmus-uk/" TargetMode="External"/><Relationship Id="rId4" Type="http://schemas.openxmlformats.org/officeDocument/2006/relationships/hyperlink" Target="https://www.yentelman.com/5-cosas-que-debes-llevar-al-viajar-a-reino-unid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513E0BF-3613-4FD8-B5D4-05C80F4AA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3686" y="87133"/>
            <a:ext cx="7144682" cy="65684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9798"/>
            <a:endParaRPr lang="es-ES" sz="1600" dirty="0">
              <a:solidFill>
                <a:prstClr val="white"/>
              </a:solidFill>
              <a:latin typeface="Gisha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" y="3198526"/>
            <a:ext cx="12192001" cy="13828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9798"/>
            <a:endParaRPr lang="es-ES" sz="1600">
              <a:solidFill>
                <a:prstClr val="white"/>
              </a:solidFill>
              <a:latin typeface="Gisha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19866" y="3297034"/>
            <a:ext cx="4377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9798"/>
            <a:r>
              <a:rPr lang="es-ES" sz="3000" dirty="0">
                <a:solidFill>
                  <a:prstClr val="black"/>
                </a:solidFill>
                <a:latin typeface="Plantagenet Cherokee" panose="020B0604020202020204" pitchFamily="18" charset="0"/>
              </a:rPr>
              <a:t>Aprender inglés es fácil, pregúnteme cómo.</a:t>
            </a:r>
          </a:p>
        </p:txBody>
      </p:sp>
      <p:sp>
        <p:nvSpPr>
          <p:cNvPr id="4" name="3 CuadroTexto"/>
          <p:cNvSpPr txBox="1"/>
          <p:nvPr/>
        </p:nvSpPr>
        <p:spPr>
          <a:xfrm rot="18135412">
            <a:off x="1464952" y="3070646"/>
            <a:ext cx="3543855" cy="683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3841" dirty="0">
                <a:solidFill>
                  <a:prstClr val="white">
                    <a:lumMod val="65000"/>
                  </a:prstClr>
                </a:solidFill>
                <a:latin typeface="Gisha"/>
              </a:rPr>
              <a:t>Recurso gráfico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844E352-067A-460A-93B5-8F646D7A1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" y="100982"/>
            <a:ext cx="7230839" cy="6554649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A95AD0A-C00E-48E9-864E-A3C96669C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35" y="6368796"/>
            <a:ext cx="3483864" cy="4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5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02C2A8-4E5F-4926-B54C-AE9511A5B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217566"/>
            <a:ext cx="6453261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Clr>
                <a:srgbClr val="FFC000"/>
              </a:buClr>
            </a:pPr>
            <a:r>
              <a:rPr lang="es-ES" sz="2400" b="1" dirty="0">
                <a:latin typeface="Plantagenet Cherokee" panose="02020602070100000000" pitchFamily="18" charset="0"/>
              </a:rPr>
              <a:t>RESUMEN:</a:t>
            </a:r>
          </a:p>
          <a:p>
            <a:pPr marL="285750" indent="-285750" algn="just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Clr>
                <a:srgbClr val="FFC000"/>
              </a:buClr>
              <a:buSzPct val="150000"/>
              <a:buBlip>
                <a:blip r:embed="rId3"/>
              </a:buBlip>
            </a:pPr>
            <a:r>
              <a:rPr lang="es-ES" dirty="0">
                <a:latin typeface="Plantagenet Cherokee" panose="02020602070100000000" pitchFamily="18" charset="0"/>
              </a:rPr>
              <a:t>Para dominar un idioma extranjero, la inmersión lingüística completa es imprescindible.</a:t>
            </a:r>
          </a:p>
          <a:p>
            <a:pPr marL="285750" indent="-285750" algn="just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Clr>
                <a:srgbClr val="FFC000"/>
              </a:buClr>
              <a:buSzPct val="150000"/>
              <a:buBlip>
                <a:blip r:embed="rId3"/>
              </a:buBlip>
            </a:pPr>
            <a:r>
              <a:rPr lang="es-ES" dirty="0">
                <a:latin typeface="Plantagenet Cherokee" panose="02020602070100000000" pitchFamily="18" charset="0"/>
              </a:rPr>
              <a:t>En España, lograr esto es complicado, por muchos motivos.</a:t>
            </a:r>
          </a:p>
          <a:p>
            <a:pPr marL="285750" indent="-285750" algn="just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Clr>
                <a:srgbClr val="FFC000"/>
              </a:buClr>
              <a:buSzPct val="150000"/>
              <a:buBlip>
                <a:blip r:embed="rId3"/>
              </a:buBlip>
            </a:pPr>
            <a:r>
              <a:rPr lang="es-ES" dirty="0">
                <a:latin typeface="Plantagenet Cherokee" panose="02020602070100000000" pitchFamily="18" charset="0"/>
              </a:rPr>
              <a:t>PERO… gracias a la tecnología y a un buen % de fuerza de voluntad, se puede intentar una inmersión parcial.</a:t>
            </a:r>
          </a:p>
          <a:p>
            <a:pPr marL="285750" indent="-285750" algn="just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Clr>
                <a:srgbClr val="FFC000"/>
              </a:buClr>
              <a:buSzPct val="150000"/>
              <a:buBlip>
                <a:blip r:embed="rId3"/>
              </a:buBlip>
            </a:pPr>
            <a:r>
              <a:rPr lang="es-ES" dirty="0">
                <a:latin typeface="Plantagenet Cherokee" panose="02020602070100000000" pitchFamily="18" charset="0"/>
              </a:rPr>
              <a:t>Internet está lleno de recursos más allá de los vídeos de gatitos, y aquí te he dejado unos cuantos. ¡Aprovéchalos!</a:t>
            </a:r>
          </a:p>
          <a:p>
            <a:pPr algn="just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Clr>
                <a:srgbClr val="FFC000"/>
              </a:buClr>
            </a:pPr>
            <a:endParaRPr lang="es-ES" sz="168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7291052" y="893790"/>
            <a:ext cx="0" cy="56466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34E9284F-9755-4682-968F-3DDC32F1B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64" y="0"/>
            <a:ext cx="5151910" cy="68580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9078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3334E9-2517-4E98-AE9F-18CCA0EE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195275"/>
            <a:ext cx="6453261" cy="5076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829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Font typeface="+mj-lt"/>
              <a:buAutoNum type="arabicPeriod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COMPRUEBA TU NIVEL REAL</a:t>
            </a:r>
            <a:r>
              <a:rPr lang="es-ES" b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 </a:t>
            </a:r>
          </a:p>
          <a:p>
            <a:pPr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</a:pPr>
            <a:r>
              <a:rPr lang="es-ES" dirty="0">
                <a:solidFill>
                  <a:prstClr val="black"/>
                </a:solidFill>
                <a:latin typeface="Plantagenet Cherokee" panose="02020602070100000000" pitchFamily="18" charset="0"/>
              </a:rPr>
              <a:t>…realizando alguna de las siguientes </a:t>
            </a:r>
            <a:r>
              <a:rPr lang="es-E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PRUEBAS DE NIVEL:</a:t>
            </a: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  <a:latin typeface="Plantagenet Cherokee" panose="02020602070100000000" pitchFamily="18" charset="0"/>
                <a:hlinkClick r:id="rId4"/>
              </a:rPr>
              <a:t>CAMBRIDGE ENGLISH</a:t>
            </a:r>
            <a:endParaRPr lang="es-ES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INFOIDIOMAS</a:t>
            </a:r>
            <a:endParaRPr lang="es-ES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BRITISH COUNCIL</a:t>
            </a:r>
            <a:endParaRPr lang="es-ES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CAMBRIDGE INSTITUTE</a:t>
            </a:r>
            <a:endParaRPr lang="es-ES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KAPLAN INTERNATIONAL</a:t>
            </a:r>
            <a:endParaRPr lang="es-ES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  <a:latin typeface="Plantagenet Cherokee" panose="02020602070100000000" pitchFamily="18" charset="0"/>
                <a:hlinkClick r:id="rId9"/>
              </a:rPr>
              <a:t>VAUGHAN SYSTEMS</a:t>
            </a:r>
            <a:endParaRPr lang="es-ES" sz="1600" dirty="0">
              <a:solidFill>
                <a:prstClr val="black"/>
              </a:solidFill>
              <a:latin typeface="Gisha"/>
            </a:endParaRP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prstClr val="black"/>
              </a:solidFill>
              <a:latin typeface="Gish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5362" y="317608"/>
            <a:ext cx="471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2400" dirty="0">
                <a:solidFill>
                  <a:prstClr val="black"/>
                </a:solidFill>
                <a:latin typeface="Plantagenet Cherokee" panose="02020602070100000000" pitchFamily="18" charset="0"/>
              </a:rPr>
              <a:t>APRENDER INGLÉS ES FÁCIL…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C9EC6E-2535-4D01-ACCE-CBF040CB0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432" y="367399"/>
            <a:ext cx="5119398" cy="6123201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85012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2EEE7F-441F-406A-9216-72B6944E4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195276"/>
            <a:ext cx="6453261" cy="478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829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Font typeface="+mj-lt"/>
              <a:buAutoNum type="arabicPeriod" startAt="2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TEN HIJOS</a:t>
            </a: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Dibujos animados: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Peppa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Pig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, Ben y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Holly</a:t>
            </a:r>
            <a:endParaRPr lang="es-ES" sz="1600" i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Otros (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Teen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Titans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,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Gumball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,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Spongebob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)</a:t>
            </a: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Walt Disney (avanzado)</a:t>
            </a:r>
          </a:p>
          <a:p>
            <a:pPr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</a:pPr>
            <a:r>
              <a:rPr lang="es-ES" sz="1600" b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¿Y qué me dices de las pelis o las series?</a:t>
            </a:r>
          </a:p>
          <a:p>
            <a:pPr marL="690649" lvl="1" indent="-285750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Normalmente, nivel avanzado</a:t>
            </a:r>
          </a:p>
          <a:p>
            <a:pPr marL="690649" lvl="1" indent="-285750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Siempre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subs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 en inglés</a:t>
            </a:r>
          </a:p>
          <a:p>
            <a:pPr marL="690649" lvl="1" indent="-285750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Mejor si ya la has visto (o conoces a fondo el argumento)</a:t>
            </a:r>
          </a:p>
          <a:p>
            <a:pPr marL="690649" lvl="1" indent="-285750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¡Ojo, acentos!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35362" y="317608"/>
            <a:ext cx="471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2400" dirty="0">
                <a:solidFill>
                  <a:prstClr val="black"/>
                </a:solidFill>
                <a:latin typeface="Plantagenet Cherokee" panose="02020602070100000000" pitchFamily="18" charset="0"/>
              </a:rPr>
              <a:t>APRENDER INGLÉS ES FÁCIL…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6CEAF0-E3AF-483A-98FC-CA39809A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76" y="597637"/>
            <a:ext cx="5662724" cy="5662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785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8BC475-1F3E-4F74-B0FF-FD6F42CB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195276"/>
            <a:ext cx="6453261" cy="536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829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Font typeface="+mj-lt"/>
              <a:buAutoNum type="arabicPeriod" startAt="3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LEE. ¡MUCHO!</a:t>
            </a:r>
          </a:p>
          <a:p>
            <a:pPr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La lectura es una excelente forma de adquirir y/o ampliar vocabulario. Opciones:</a:t>
            </a: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4"/>
              </a:buBlip>
            </a:pPr>
            <a:r>
              <a:rPr lang="es-ES" sz="1600" b="1" dirty="0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Lecturas graduadas </a:t>
            </a:r>
            <a:endParaRPr lang="es-ES" sz="1600" b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4"/>
              </a:buBlip>
            </a:pPr>
            <a:r>
              <a:rPr lang="es-ES" sz="1600" b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Webcomics</a:t>
            </a:r>
            <a:endParaRPr lang="es-ES" sz="1600" b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Blip>
                <a:blip r:embed="rId4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Saturday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Morning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Breakfast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 Cereal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Blip>
                <a:blip r:embed="rId4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Oatmeal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Blip>
                <a:blip r:embed="rId4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Adventures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of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 Business Cat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Blip>
                <a:blip r:embed="rId4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9"/>
              </a:rPr>
              <a:t>Scary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9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9"/>
              </a:rPr>
              <a:t>Go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9"/>
              </a:rPr>
              <a:t> Round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Blip>
                <a:blip r:embed="rId4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10"/>
              </a:rPr>
              <a:t>LunarBaboon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4"/>
              </a:buBlip>
            </a:pPr>
            <a:r>
              <a:rPr lang="es-ES" sz="1600" b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Foros, blogs, etc. 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¡Elige tu hobby!</a:t>
            </a:r>
            <a:endParaRPr lang="es-ES" sz="1600" b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4"/>
              </a:buBlip>
            </a:pPr>
            <a:r>
              <a:rPr lang="es-ES" sz="1600" b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Libros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 (sigue…)</a:t>
            </a:r>
          </a:p>
          <a:p>
            <a:pPr marL="404899" lvl="1" algn="just" defTabSz="809798">
              <a:spcBef>
                <a:spcPts val="960"/>
              </a:spcBef>
              <a:spcAft>
                <a:spcPts val="960"/>
              </a:spcAft>
            </a:pPr>
            <a:endParaRPr lang="es-ES" sz="1600" dirty="0">
              <a:solidFill>
                <a:prstClr val="black"/>
              </a:solidFill>
              <a:latin typeface="Gish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5362" y="317608"/>
            <a:ext cx="471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2400" dirty="0">
                <a:solidFill>
                  <a:prstClr val="black"/>
                </a:solidFill>
                <a:latin typeface="Plantagenet Cherokee" panose="02020602070100000000" pitchFamily="18" charset="0"/>
              </a:rPr>
              <a:t>APRENDER INGLÉS ES FÁCIL…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79602" y="1124265"/>
            <a:ext cx="406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Zona reservada para Recursos gráficos y/o </a:t>
            </a:r>
          </a:p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contenidos teóricos complementarios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773956-7301-4D01-A53B-B98C944CC5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42" y="0"/>
            <a:ext cx="4766317" cy="6770525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65900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0C35D4-FEF8-4F37-B0BF-FD2317D9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195275"/>
            <a:ext cx="6453261" cy="539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829" indent="-365829" algn="just" defTabSz="809798">
              <a:spcBef>
                <a:spcPts val="960"/>
              </a:spcBef>
              <a:spcAft>
                <a:spcPts val="960"/>
              </a:spcAft>
              <a:buFont typeface="+mj-lt"/>
              <a:buAutoNum type="arabicPeriod" startAt="4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5 CONSEJOS ANTES DE LEER LIBROS EN INGLÉS</a:t>
            </a:r>
          </a:p>
          <a:p>
            <a:pPr marL="770727" lvl="1" indent="-365829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Opta por lecturas graduadas para empezar</a:t>
            </a:r>
          </a:p>
          <a:p>
            <a:pPr marL="770727" lvl="1" indent="-365829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Evita “Los Clásicos”</a:t>
            </a:r>
          </a:p>
          <a:p>
            <a:pPr marL="770727" lvl="1" indent="-365829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Mejor relatos cortos</a:t>
            </a:r>
          </a:p>
          <a:p>
            <a:pPr marL="770727" lvl="1" indent="-365829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No leas por leer</a:t>
            </a:r>
          </a:p>
          <a:p>
            <a:pPr marL="770727" lvl="1" indent="-365829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No traduzcas</a:t>
            </a:r>
          </a:p>
          <a:p>
            <a:pPr algn="just" defTabSz="809798">
              <a:spcBef>
                <a:spcPts val="960"/>
              </a:spcBef>
              <a:spcAft>
                <a:spcPts val="960"/>
              </a:spcAft>
            </a:pPr>
            <a:r>
              <a:rPr lang="es-ES" sz="1600" b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Las ventajas del Kindle</a:t>
            </a: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Diccionario integrado</a:t>
            </a: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WiFi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 (Wikipedia)</a:t>
            </a: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Notas, subrayados, etc.</a:t>
            </a:r>
          </a:p>
          <a:p>
            <a:pPr marL="770727" lvl="1" indent="-365829" algn="just" defTabSz="809798">
              <a:lnSpc>
                <a:spcPct val="120000"/>
              </a:lnSpc>
              <a:spcBef>
                <a:spcPts val="960"/>
              </a:spcBef>
              <a:spcAft>
                <a:spcPts val="96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prstClr val="black"/>
              </a:solidFill>
              <a:latin typeface="Gish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5362" y="317608"/>
            <a:ext cx="553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2400" dirty="0">
                <a:solidFill>
                  <a:prstClr val="black"/>
                </a:solidFill>
                <a:latin typeface="Plantagenet Cherokee" panose="02020602070100000000" pitchFamily="18" charset="0"/>
              </a:rPr>
              <a:t>CONSEJOS PARA APRENDER INGLÉS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79602" y="1124265"/>
            <a:ext cx="406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Zona reservada para Recursos gráficos y/o </a:t>
            </a:r>
          </a:p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contenidos teóricos complementarios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946764-F094-40F5-8E28-5B20488FE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20" y="0"/>
            <a:ext cx="4953980" cy="693774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14299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363989-3128-4573-81F7-56A8975C8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195276"/>
            <a:ext cx="6453261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829" indent="-365829" algn="just" defTabSz="809798">
              <a:spcBef>
                <a:spcPts val="960"/>
              </a:spcBef>
              <a:spcAft>
                <a:spcPts val="960"/>
              </a:spcAft>
              <a:buFont typeface="+mj-lt"/>
              <a:buAutoNum type="arabicPeriod" startAt="5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RECURSOS PARA LISTENING</a:t>
            </a: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u="sng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4"/>
              </a:rPr>
              <a:t>Elllo</a:t>
            </a:r>
            <a:endParaRPr lang="es-ES" sz="1600" u="sng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u="sng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Luke’s</a:t>
            </a:r>
            <a:r>
              <a:rPr lang="es-ES" sz="1600" u="sng" dirty="0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 English Podcast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u="sng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LyricsTraining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u="sng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Randall’s</a:t>
            </a:r>
            <a:r>
              <a:rPr lang="es-ES" sz="1600" u="sng" dirty="0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 ESL </a:t>
            </a:r>
            <a:r>
              <a:rPr lang="es-ES" sz="1600" u="sng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Cyber</a:t>
            </a:r>
            <a:r>
              <a:rPr lang="es-ES" sz="1600" u="sng" dirty="0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 </a:t>
            </a:r>
            <a:r>
              <a:rPr lang="es-ES" sz="1600" u="sng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Listening</a:t>
            </a:r>
            <a:r>
              <a:rPr lang="es-ES" sz="1600" u="sng" dirty="0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 </a:t>
            </a:r>
            <a:r>
              <a:rPr lang="es-ES" sz="1600" u="sng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Lab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u="sng" dirty="0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YouTube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algn="just" defTabSz="809798">
              <a:spcBef>
                <a:spcPts val="960"/>
              </a:spcBef>
              <a:spcAft>
                <a:spcPts val="960"/>
              </a:spcAft>
            </a:pPr>
            <a:r>
              <a:rPr lang="es-ES" sz="1600" b="1" u="sng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Listening</a:t>
            </a:r>
            <a:r>
              <a:rPr lang="es-ES" sz="1600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 y </a:t>
            </a:r>
            <a:r>
              <a:rPr lang="es-ES" sz="1600" b="1" u="sng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Speaking</a:t>
            </a:r>
            <a:endParaRPr lang="es-ES" sz="1600" b="1" u="sng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9"/>
              </a:rPr>
              <a:t>Trabalenguas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10"/>
              </a:rPr>
              <a:t>Intercambio de idiomas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Bef>
                <a:spcPts val="960"/>
              </a:spcBef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11"/>
              </a:rPr>
              <a:t>PronunciandoEnInglés</a:t>
            </a:r>
            <a:endParaRPr lang="es-ES" sz="1600" dirty="0">
              <a:solidFill>
                <a:prstClr val="black"/>
              </a:solidFill>
              <a:latin typeface="Gisha"/>
            </a:endParaRPr>
          </a:p>
          <a:p>
            <a:pPr algn="just" defTabSz="809798">
              <a:spcAft>
                <a:spcPts val="960"/>
              </a:spcAft>
            </a:pPr>
            <a:endParaRPr lang="es-ES" sz="1600" dirty="0">
              <a:solidFill>
                <a:prstClr val="black"/>
              </a:solidFill>
              <a:latin typeface="Gish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5362" y="317608"/>
            <a:ext cx="553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2400" dirty="0">
                <a:solidFill>
                  <a:prstClr val="black"/>
                </a:solidFill>
                <a:latin typeface="Plantagenet Cherokee" panose="02020602070100000000" pitchFamily="18" charset="0"/>
              </a:rPr>
              <a:t>CONSEJOS PARA APRENDER INGLÉS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79602" y="1124265"/>
            <a:ext cx="406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Zona reservada para Recursos gráficos y/o </a:t>
            </a:r>
          </a:p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contenidos teóricos complementarios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99DEC80-8E7B-4BFC-8201-468AEAB3BC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3" y="0"/>
            <a:ext cx="6255658" cy="685942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180313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360D8E-6319-430C-BC3B-C151A0A21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195275"/>
            <a:ext cx="6453261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829" indent="-365829" algn="just" defTabSz="809798">
              <a:spcBef>
                <a:spcPts val="960"/>
              </a:spcBef>
              <a:spcAft>
                <a:spcPts val="960"/>
              </a:spcAft>
              <a:buFont typeface="+mj-lt"/>
              <a:buAutoNum type="arabicPeriod" startAt="6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VIVE CANTANDO</a:t>
            </a:r>
          </a:p>
          <a:p>
            <a:pPr algn="just" defTabSz="809798">
              <a:spcBef>
                <a:spcPts val="960"/>
              </a:spcBef>
              <a:spcAft>
                <a:spcPts val="960"/>
              </a:spcAft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Karaoke, el ejercicio más completo.</a:t>
            </a:r>
          </a:p>
          <a:p>
            <a:pPr marL="690649" lvl="1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Reading</a:t>
            </a:r>
          </a:p>
          <a:p>
            <a:pPr marL="690649" lvl="1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Speaking</a:t>
            </a:r>
            <a:endParaRPr lang="es-ES" sz="1600" i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Listening</a:t>
            </a:r>
            <a:endParaRPr lang="es-ES" sz="1600" i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Grammar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?</a:t>
            </a:r>
          </a:p>
          <a:p>
            <a:pPr algn="just" defTabSz="809798">
              <a:spcAft>
                <a:spcPts val="960"/>
              </a:spcAft>
            </a:pPr>
            <a:r>
              <a:rPr lang="es-ES" sz="1600" b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Algunos canales de </a:t>
            </a:r>
            <a:r>
              <a:rPr lang="es-ES" sz="1600" b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Youtube</a:t>
            </a:r>
            <a:r>
              <a:rPr lang="es-ES" sz="1600" b="1" dirty="0">
                <a:solidFill>
                  <a:prstClr val="black"/>
                </a:solidFill>
                <a:latin typeface="Plantagenet Cherokee" panose="02020602070100000000" pitchFamily="18" charset="0"/>
              </a:rPr>
              <a:t> de Karaoke</a:t>
            </a: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4"/>
              </a:rPr>
              <a:t>KaraFun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 Karaoke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Channel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Karaoke </a:t>
            </a: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on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 VEVO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Sing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 King Karaoke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Obscure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 Karaoke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Búsquedas (karaoke, instrumental…)</a:t>
            </a:r>
            <a:endParaRPr lang="es-ES" sz="1600" dirty="0">
              <a:solidFill>
                <a:prstClr val="black"/>
              </a:solidFill>
              <a:latin typeface="Gisha"/>
            </a:endParaRPr>
          </a:p>
          <a:p>
            <a:pPr algn="just" defTabSz="809798">
              <a:spcAft>
                <a:spcPts val="960"/>
              </a:spcAft>
            </a:pPr>
            <a:endParaRPr lang="es-ES" sz="1600" dirty="0">
              <a:solidFill>
                <a:prstClr val="black"/>
              </a:solidFill>
              <a:latin typeface="Gish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5362" y="317608"/>
            <a:ext cx="553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2400" dirty="0">
                <a:solidFill>
                  <a:prstClr val="black"/>
                </a:solidFill>
                <a:latin typeface="Plantagenet Cherokee" panose="02020602070100000000" pitchFamily="18" charset="0"/>
              </a:rPr>
              <a:t>CONSEJOS PARA APRENDER INGLÉS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79602" y="1124265"/>
            <a:ext cx="406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Zona reservada para Recursos gráficos y/o </a:t>
            </a:r>
          </a:p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contenidos teóricos complementarios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66C27C-F12A-42F0-A9B1-054D2C859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18" y="0"/>
            <a:ext cx="5890996" cy="6857999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390911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10B320-7499-4682-9C98-12173221C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195276"/>
            <a:ext cx="64532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829" indent="-365829" algn="just" defTabSz="809798">
              <a:spcBef>
                <a:spcPts val="960"/>
              </a:spcBef>
              <a:spcAft>
                <a:spcPts val="960"/>
              </a:spcAft>
              <a:buFont typeface="+mj-lt"/>
              <a:buAutoNum type="arabicPeriod" startAt="7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ESCRIBE UN LIBRO</a:t>
            </a:r>
          </a:p>
          <a:p>
            <a:pPr lvl="1" algn="just" defTabSz="809798">
              <a:spcAft>
                <a:spcPts val="960"/>
              </a:spcAft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(…bueno, igual se me ha ido la mano)</a:t>
            </a: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Participa en foros (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  <a:hlinkClick r:id="rId4"/>
              </a:rPr>
              <a:t>Reddit,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4"/>
              </a:rPr>
              <a:t>anyone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  <a:hlinkClick r:id="rId4"/>
              </a:rPr>
              <a:t>?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)</a:t>
            </a: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Comenta en blogs</a:t>
            </a: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Consigue un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penfriend</a:t>
            </a:r>
            <a:endParaRPr lang="es-ES" sz="1600" i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285750" indent="-285750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Recursos de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Writing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:</a:t>
            </a:r>
          </a:p>
          <a:p>
            <a:pPr marL="690649" lvl="1" indent="-285750" algn="just" defTabSz="809798">
              <a:spcAft>
                <a:spcPts val="960"/>
              </a:spcAft>
              <a:buBlip>
                <a:blip r:embed="rId3"/>
              </a:buBlip>
            </a:pP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Guide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to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Writing</a:t>
            </a:r>
            <a:r>
              <a:rPr lang="es-ES" sz="1600" i="1" dirty="0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 a Basic </a:t>
            </a: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6"/>
              </a:rPr>
              <a:t>Essay</a:t>
            </a:r>
            <a:endParaRPr lang="es-ES" sz="1600" i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Blip>
                <a:blip r:embed="rId3"/>
              </a:buBlip>
            </a:pP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7"/>
              </a:rPr>
              <a:t>EssayInfo</a:t>
            </a:r>
            <a:endParaRPr lang="es-ES" sz="1600" i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Blip>
                <a:blip r:embed="rId3"/>
              </a:buBlip>
            </a:pP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  <a:hlinkClick r:id="rId8"/>
              </a:rPr>
              <a:t>Yentelman</a:t>
            </a:r>
            <a:endParaRPr lang="es-ES" sz="1600" i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690649" lvl="1" indent="-285750" algn="just" defTabSz="809798">
              <a:spcAft>
                <a:spcPts val="960"/>
              </a:spcAft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Etc.</a:t>
            </a:r>
          </a:p>
          <a:p>
            <a:pPr algn="just" defTabSz="809798">
              <a:spcBef>
                <a:spcPts val="960"/>
              </a:spcBef>
              <a:spcAft>
                <a:spcPts val="960"/>
              </a:spcAft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¡Y no te olvides de las redes sociales!</a:t>
            </a:r>
          </a:p>
          <a:p>
            <a:pPr algn="just" defTabSz="809798">
              <a:spcAft>
                <a:spcPts val="960"/>
              </a:spcAft>
            </a:pPr>
            <a:endParaRPr lang="es-ES" sz="1600" dirty="0">
              <a:solidFill>
                <a:prstClr val="black"/>
              </a:solidFill>
              <a:latin typeface="Gish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5362" y="317608"/>
            <a:ext cx="553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2400" dirty="0">
                <a:solidFill>
                  <a:prstClr val="black"/>
                </a:solidFill>
                <a:latin typeface="Plantagenet Cherokee" panose="02020602070100000000" pitchFamily="18" charset="0"/>
              </a:rPr>
              <a:t>CONSEJOS PARA APRENDER INGLÉS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79602" y="1124265"/>
            <a:ext cx="406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Zona reservada para Recursos gráficos y/o </a:t>
            </a:r>
          </a:p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contenidos teóricos complementarios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A7E5D6-FD09-41D1-8105-E90C43E8C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29" y="0"/>
            <a:ext cx="6632495" cy="6857999"/>
          </a:xfrm>
          <a:prstGeom prst="rect">
            <a:avLst/>
          </a:prstGeom>
          <a:effectLst>
            <a:softEdge rad="647700"/>
          </a:effectLst>
        </p:spPr>
      </p:pic>
    </p:spTree>
    <p:extLst>
      <p:ext uri="{BB962C8B-B14F-4D97-AF65-F5344CB8AC3E}">
        <p14:creationId xmlns:p14="http://schemas.microsoft.com/office/powerpoint/2010/main" val="365039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A87A3F-53C2-4981-B289-2992EA1A0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397" y="1195276"/>
            <a:ext cx="6453261" cy="586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829" indent="-365829" algn="just" defTabSz="809798">
              <a:spcBef>
                <a:spcPts val="960"/>
              </a:spcBef>
              <a:spcAft>
                <a:spcPts val="960"/>
              </a:spcAft>
              <a:buFont typeface="+mj-lt"/>
              <a:buAutoNum type="arabicPeriod" startAt="8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LÁRGATE DE AQUÍ</a:t>
            </a:r>
          </a:p>
          <a:p>
            <a:pPr marL="365829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…O échate pareja angloparlante</a:t>
            </a:r>
          </a:p>
          <a:p>
            <a:pPr marL="365829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Inmersión lingüística completa</a:t>
            </a:r>
          </a:p>
          <a:p>
            <a:pPr marL="365829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4"/>
              </a:rPr>
              <a:t>1 mes en UK </a:t>
            </a: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= 1 año de academia en España</a:t>
            </a:r>
          </a:p>
          <a:p>
            <a:pPr marL="365829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…si haces 1 curso intensivo, claro.</a:t>
            </a:r>
          </a:p>
          <a:p>
            <a:pPr marL="365829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  <a:hlinkClick r:id="rId5"/>
              </a:rPr>
              <a:t>¿Erasmus?</a:t>
            </a:r>
            <a:endParaRPr lang="es-ES" sz="1600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365829" indent="-365829" algn="just" defTabSz="809798">
              <a:spcBef>
                <a:spcPts val="960"/>
              </a:spcBef>
              <a:spcAft>
                <a:spcPts val="960"/>
              </a:spcAft>
              <a:buFont typeface="+mj-lt"/>
              <a:buAutoNum type="arabicPeriod" startAt="9"/>
            </a:pPr>
            <a:r>
              <a:rPr lang="es-ES" b="1" u="sng" dirty="0">
                <a:solidFill>
                  <a:prstClr val="black"/>
                </a:solidFill>
                <a:latin typeface="Plantagenet Cherokee" panose="02020602070100000000" pitchFamily="18" charset="0"/>
              </a:rPr>
              <a:t>ESTOY USANDO EL INTERNET!!!1!!</a:t>
            </a:r>
          </a:p>
          <a:p>
            <a:pPr algn="just" defTabSz="809798">
              <a:spcBef>
                <a:spcPts val="960"/>
              </a:spcBef>
              <a:spcAft>
                <a:spcPts val="960"/>
              </a:spcAft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¡Aprovecha todo lo que Internet puede ofrecer!</a:t>
            </a:r>
          </a:p>
          <a:p>
            <a:pPr marL="313527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Ejercicios</a:t>
            </a:r>
          </a:p>
          <a:p>
            <a:pPr marL="313527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Gramática</a:t>
            </a:r>
          </a:p>
          <a:p>
            <a:pPr marL="313527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i="1" dirty="0" err="1">
                <a:solidFill>
                  <a:prstClr val="black"/>
                </a:solidFill>
                <a:latin typeface="Plantagenet Cherokee" panose="02020602070100000000" pitchFamily="18" charset="0"/>
              </a:rPr>
              <a:t>Listening</a:t>
            </a:r>
            <a:endParaRPr lang="es-ES" sz="1600" i="1" dirty="0">
              <a:solidFill>
                <a:prstClr val="black"/>
              </a:solidFill>
              <a:latin typeface="Plantagenet Cherokee" panose="02020602070100000000" pitchFamily="18" charset="0"/>
            </a:endParaRPr>
          </a:p>
          <a:p>
            <a:pPr marL="313527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Vídeos educativos</a:t>
            </a:r>
          </a:p>
          <a:p>
            <a:pPr marL="313527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Blogs de idiomas</a:t>
            </a:r>
          </a:p>
          <a:p>
            <a:pPr marL="313527" indent="-365829" algn="just" defTabSz="809798">
              <a:spcAft>
                <a:spcPts val="960"/>
              </a:spcAft>
              <a:buSzPct val="150000"/>
              <a:buBlip>
                <a:blip r:embed="rId3"/>
              </a:buBlip>
            </a:pPr>
            <a:r>
              <a:rPr lang="es-ES" sz="1600" dirty="0">
                <a:solidFill>
                  <a:prstClr val="black"/>
                </a:solidFill>
                <a:latin typeface="Plantagenet Cherokee" panose="02020602070100000000" pitchFamily="18" charset="0"/>
              </a:rPr>
              <a:t>…</a:t>
            </a:r>
          </a:p>
          <a:p>
            <a:pPr algn="just" defTabSz="809798">
              <a:spcAft>
                <a:spcPts val="960"/>
              </a:spcAft>
            </a:pPr>
            <a:endParaRPr lang="es-ES" sz="1600" dirty="0">
              <a:solidFill>
                <a:prstClr val="black"/>
              </a:solidFill>
              <a:latin typeface="Gish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5362" y="317608"/>
            <a:ext cx="553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9798"/>
            <a:r>
              <a:rPr lang="es-ES" sz="2400" dirty="0">
                <a:solidFill>
                  <a:prstClr val="black"/>
                </a:solidFill>
                <a:latin typeface="Plantagenet Cherokee" panose="02020602070100000000" pitchFamily="18" charset="0"/>
              </a:rPr>
              <a:t>CONSEJOS PARA APRENDER INGLÉS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79602" y="1124265"/>
            <a:ext cx="406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Zona reservada para Recursos gráficos y/o </a:t>
            </a:r>
          </a:p>
          <a:p>
            <a:pPr algn="ctr" defTabSz="809798"/>
            <a:r>
              <a:rPr lang="es-ES" sz="1600" dirty="0">
                <a:solidFill>
                  <a:prstClr val="white">
                    <a:lumMod val="65000"/>
                  </a:prstClr>
                </a:solidFill>
                <a:latin typeface="Gisha"/>
              </a:rPr>
              <a:t>contenidos teóricos complementarios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B4DED0-1878-4B9D-A037-947D6D42AB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32" y="-1"/>
            <a:ext cx="5932470" cy="6857999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11505575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544</Words>
  <Application>Microsoft Office PowerPoint</Application>
  <PresentationFormat>Panorámica</PresentationFormat>
  <Paragraphs>114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Gisha</vt:lpstr>
      <vt:lpstr>Plantagenet Cherokee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Esteban</dc:creator>
  <cp:lastModifiedBy>David Esteban</cp:lastModifiedBy>
  <cp:revision>11</cp:revision>
  <dcterms:created xsi:type="dcterms:W3CDTF">2018-09-28T08:41:19Z</dcterms:created>
  <dcterms:modified xsi:type="dcterms:W3CDTF">2020-06-29T17:15:00Z</dcterms:modified>
</cp:coreProperties>
</file>